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79" r:id="rId3"/>
    <p:sldId id="280" r:id="rId4"/>
    <p:sldId id="257" r:id="rId5"/>
    <p:sldId id="258" r:id="rId6"/>
    <p:sldId id="259" r:id="rId7"/>
    <p:sldId id="271" r:id="rId8"/>
    <p:sldId id="272" r:id="rId9"/>
    <p:sldId id="273" r:id="rId10"/>
    <p:sldId id="274" r:id="rId11"/>
    <p:sldId id="275" r:id="rId12"/>
    <p:sldId id="276" r:id="rId13"/>
    <p:sldId id="260" r:id="rId14"/>
    <p:sldId id="261" r:id="rId15"/>
    <p:sldId id="263" r:id="rId16"/>
    <p:sldId id="262" r:id="rId17"/>
    <p:sldId id="264" r:id="rId18"/>
    <p:sldId id="265" r:id="rId19"/>
    <p:sldId id="266" r:id="rId20"/>
    <p:sldId id="267" r:id="rId21"/>
    <p:sldId id="268"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8F154-621F-4DA8-8163-84DB28092295}" type="datetimeFigureOut">
              <a:rPr lang="en-US" smtClean="0"/>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66B6B-FB61-4AA8-BCEF-E0F93E43E3A8}" type="slidenum">
              <a:rPr lang="en-US" smtClean="0"/>
              <a:t>‹#›</a:t>
            </a:fld>
            <a:endParaRPr lang="en-US"/>
          </a:p>
        </p:txBody>
      </p:sp>
    </p:spTree>
    <p:extLst>
      <p:ext uri="{BB962C8B-B14F-4D97-AF65-F5344CB8AC3E}">
        <p14:creationId xmlns:p14="http://schemas.microsoft.com/office/powerpoint/2010/main" val="257963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10/13/2023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10/13/2023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What is virtualization</a:t>
            </a:r>
            <a:endParaRPr lang="en-US" sz="3200" dirty="0"/>
          </a:p>
        </p:txBody>
      </p:sp>
      <p:pic>
        <p:nvPicPr>
          <p:cNvPr id="4" name="Picture 3"/>
          <p:cNvPicPr>
            <a:picLocks noChangeAspect="1"/>
          </p:cNvPicPr>
          <p:nvPr/>
        </p:nvPicPr>
        <p:blipFill>
          <a:blip r:embed="rId2"/>
          <a:stretch>
            <a:fillRect/>
          </a:stretch>
        </p:blipFill>
        <p:spPr>
          <a:xfrm>
            <a:off x="0" y="1214482"/>
            <a:ext cx="12192000" cy="5643517"/>
          </a:xfrm>
          <a:prstGeom prst="rect">
            <a:avLst/>
          </a:prstGeom>
        </p:spPr>
      </p:pic>
    </p:spTree>
    <p:extLst>
      <p:ext uri="{BB962C8B-B14F-4D97-AF65-F5344CB8AC3E}">
        <p14:creationId xmlns:p14="http://schemas.microsoft.com/office/powerpoint/2010/main" val="1358527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u="sng" dirty="0" smtClean="0">
                <a:solidFill>
                  <a:srgbClr val="0070C0"/>
                </a:solidFill>
              </a:rPr>
              <a:t>Check on </a:t>
            </a:r>
            <a:r>
              <a:rPr lang="en-US" sz="3200" dirty="0" smtClean="0"/>
              <a:t>Hyper-V option and </a:t>
            </a:r>
            <a:r>
              <a:rPr lang="en-US" sz="3200" u="sng" dirty="0" smtClean="0">
                <a:solidFill>
                  <a:srgbClr val="0070C0"/>
                </a:solidFill>
              </a:rPr>
              <a:t>click ok</a:t>
            </a:r>
            <a:endParaRPr lang="en-US" sz="3200" u="sng" dirty="0">
              <a:solidFill>
                <a:srgbClr val="0070C0"/>
              </a:solidFill>
            </a:endParaRPr>
          </a:p>
        </p:txBody>
      </p:sp>
      <p:pic>
        <p:nvPicPr>
          <p:cNvPr id="3" name="Picture 2"/>
          <p:cNvPicPr>
            <a:picLocks noChangeAspect="1"/>
          </p:cNvPicPr>
          <p:nvPr/>
        </p:nvPicPr>
        <p:blipFill>
          <a:blip r:embed="rId2"/>
          <a:stretch>
            <a:fillRect/>
          </a:stretch>
        </p:blipFill>
        <p:spPr>
          <a:xfrm>
            <a:off x="0" y="979714"/>
            <a:ext cx="12192000" cy="5878286"/>
          </a:xfrm>
          <a:prstGeom prst="rect">
            <a:avLst/>
          </a:prstGeom>
        </p:spPr>
      </p:pic>
    </p:spTree>
    <p:extLst>
      <p:ext uri="{BB962C8B-B14F-4D97-AF65-F5344CB8AC3E}">
        <p14:creationId xmlns:p14="http://schemas.microsoft.com/office/powerpoint/2010/main" val="198074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u="sng" dirty="0" smtClean="0">
                <a:solidFill>
                  <a:srgbClr val="0070C0"/>
                </a:solidFill>
              </a:rPr>
              <a:t>Please Wait for 2 to 3 minutes</a:t>
            </a:r>
            <a:endParaRPr lang="en-US" sz="3200" u="sng" dirty="0">
              <a:solidFill>
                <a:srgbClr val="0070C0"/>
              </a:solidFill>
            </a:endParaRPr>
          </a:p>
        </p:txBody>
      </p:sp>
      <p:pic>
        <p:nvPicPr>
          <p:cNvPr id="3" name="Picture 2"/>
          <p:cNvPicPr>
            <a:picLocks noChangeAspect="1"/>
          </p:cNvPicPr>
          <p:nvPr/>
        </p:nvPicPr>
        <p:blipFill>
          <a:blip r:embed="rId2"/>
          <a:stretch>
            <a:fillRect/>
          </a:stretch>
        </p:blipFill>
        <p:spPr>
          <a:xfrm>
            <a:off x="0" y="1149531"/>
            <a:ext cx="12192000" cy="5708469"/>
          </a:xfrm>
          <a:prstGeom prst="rect">
            <a:avLst/>
          </a:prstGeom>
        </p:spPr>
      </p:pic>
    </p:spTree>
    <p:extLst>
      <p:ext uri="{BB962C8B-B14F-4D97-AF65-F5344CB8AC3E}">
        <p14:creationId xmlns:p14="http://schemas.microsoft.com/office/powerpoint/2010/main" val="7836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Click on Restart now</a:t>
            </a:r>
            <a:endParaRPr lang="en-US" sz="3200" dirty="0"/>
          </a:p>
        </p:txBody>
      </p:sp>
      <p:pic>
        <p:nvPicPr>
          <p:cNvPr id="3" name="Picture 2"/>
          <p:cNvPicPr>
            <a:picLocks noChangeAspect="1"/>
          </p:cNvPicPr>
          <p:nvPr/>
        </p:nvPicPr>
        <p:blipFill>
          <a:blip r:embed="rId2"/>
          <a:stretch>
            <a:fillRect/>
          </a:stretch>
        </p:blipFill>
        <p:spPr>
          <a:xfrm>
            <a:off x="0" y="1188719"/>
            <a:ext cx="12192000" cy="5669281"/>
          </a:xfrm>
          <a:prstGeom prst="rect">
            <a:avLst/>
          </a:prstGeom>
        </p:spPr>
      </p:pic>
    </p:spTree>
    <p:extLst>
      <p:ext uri="{BB962C8B-B14F-4D97-AF65-F5344CB8AC3E}">
        <p14:creationId xmlns:p14="http://schemas.microsoft.com/office/powerpoint/2010/main" val="3485239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248194"/>
            <a:ext cx="8637073" cy="731520"/>
          </a:xfrm>
        </p:spPr>
        <p:txBody>
          <a:bodyPr>
            <a:noAutofit/>
          </a:bodyPr>
          <a:lstStyle/>
          <a:p>
            <a:pPr algn="ctr"/>
            <a:r>
              <a:rPr lang="en-US" sz="2300" dirty="0" smtClean="0"/>
              <a:t>Hyper-V Installation in windows server 2012 </a:t>
            </a:r>
            <a:br>
              <a:rPr lang="en-US" sz="2300" dirty="0" smtClean="0"/>
            </a:br>
            <a:endParaRPr lang="en-US" sz="2300" dirty="0">
              <a:solidFill>
                <a:srgbClr val="FF0000"/>
              </a:solidFill>
            </a:endParaRPr>
          </a:p>
        </p:txBody>
      </p:sp>
      <p:pic>
        <p:nvPicPr>
          <p:cNvPr id="5" name="Picture 4"/>
          <p:cNvPicPr>
            <a:picLocks noChangeAspect="1"/>
          </p:cNvPicPr>
          <p:nvPr/>
        </p:nvPicPr>
        <p:blipFill>
          <a:blip r:embed="rId2"/>
          <a:stretch>
            <a:fillRect/>
          </a:stretch>
        </p:blipFill>
        <p:spPr>
          <a:xfrm>
            <a:off x="0" y="1084216"/>
            <a:ext cx="12192000" cy="5773783"/>
          </a:xfrm>
          <a:prstGeom prst="rect">
            <a:avLst/>
          </a:prstGeom>
        </p:spPr>
      </p:pic>
    </p:spTree>
    <p:extLst>
      <p:ext uri="{BB962C8B-B14F-4D97-AF65-F5344CB8AC3E}">
        <p14:creationId xmlns:p14="http://schemas.microsoft.com/office/powerpoint/2010/main" val="237403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52666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669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316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2904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81634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5374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035246" cy="1724297"/>
          </a:xfrm>
        </p:spPr>
        <p:txBody>
          <a:bodyPr>
            <a:noAutofit/>
          </a:bodyPr>
          <a:lstStyle/>
          <a:p>
            <a:pPr algn="just"/>
            <a:r>
              <a:rPr lang="en-US" sz="2400" dirty="0" smtClean="0"/>
              <a:t>Hyper-V</a:t>
            </a:r>
            <a:br>
              <a:rPr lang="en-US" sz="2400" dirty="0" smtClean="0"/>
            </a:br>
            <a:r>
              <a:rPr lang="en-US" sz="2400" dirty="0" smtClean="0"/>
              <a:t/>
            </a:r>
            <a:br>
              <a:rPr lang="en-US" sz="2400" dirty="0" smtClean="0"/>
            </a:br>
            <a:r>
              <a:rPr lang="en-US" sz="2400" dirty="0"/>
              <a:t/>
            </a:r>
            <a:br>
              <a:rPr lang="en-US" sz="2400" dirty="0"/>
            </a:br>
            <a:endParaRPr lang="en-US" sz="2400" dirty="0"/>
          </a:p>
        </p:txBody>
      </p:sp>
      <p:sp>
        <p:nvSpPr>
          <p:cNvPr id="3" name="TextBox 2"/>
          <p:cNvSpPr txBox="1"/>
          <p:nvPr/>
        </p:nvSpPr>
        <p:spPr>
          <a:xfrm>
            <a:off x="117565" y="862148"/>
            <a:ext cx="11800115" cy="5078313"/>
          </a:xfrm>
          <a:prstGeom prst="rect">
            <a:avLst/>
          </a:prstGeom>
          <a:noFill/>
        </p:spPr>
        <p:txBody>
          <a:bodyPr wrap="square" rtlCol="0">
            <a:spAutoFit/>
          </a:bodyPr>
          <a:lstStyle/>
          <a:p>
            <a:pPr algn="just"/>
            <a:r>
              <a:rPr lang="en-US" sz="2400" dirty="0"/>
              <a:t>Hyper-V is Microsoft's hardware virtualization product. It lets you create and run a software version of a computer, called a </a:t>
            </a:r>
            <a:r>
              <a:rPr lang="en-US" sz="2400" i="1" dirty="0"/>
              <a:t>virtual machine</a:t>
            </a:r>
            <a:r>
              <a:rPr lang="en-US" sz="2400" dirty="0"/>
              <a:t>. </a:t>
            </a:r>
            <a:endParaRPr lang="en-US" sz="2400" dirty="0" smtClean="0"/>
          </a:p>
          <a:p>
            <a:pPr algn="just"/>
            <a:r>
              <a:rPr lang="en-US" sz="2400" dirty="0" smtClean="0"/>
              <a:t>Each </a:t>
            </a:r>
            <a:r>
              <a:rPr lang="en-US" sz="2400" dirty="0"/>
              <a:t>virtual machine acts like a complete computer, running an operating system and programs. </a:t>
            </a:r>
            <a:endParaRPr lang="en-US" sz="2400" dirty="0" smtClean="0"/>
          </a:p>
          <a:p>
            <a:pPr algn="just"/>
            <a:r>
              <a:rPr lang="en-US" sz="2400" dirty="0" smtClean="0"/>
              <a:t>When </a:t>
            </a:r>
            <a:r>
              <a:rPr lang="en-US" sz="2400" dirty="0"/>
              <a:t>you need computing resources, virtual machines give you more flexibility, help save time and money, and are a more efficient way to use hardware than just running </a:t>
            </a:r>
            <a:r>
              <a:rPr lang="en-US" sz="2400" dirty="0" smtClean="0"/>
              <a:t>one operating </a:t>
            </a:r>
            <a:r>
              <a:rPr lang="en-US" sz="2400" dirty="0"/>
              <a:t>system on physical hardware</a:t>
            </a:r>
            <a:r>
              <a:rPr lang="en-US" sz="2400" dirty="0" smtClean="0"/>
              <a:t>. </a:t>
            </a:r>
          </a:p>
          <a:p>
            <a:pPr algn="just"/>
            <a:r>
              <a:rPr lang="en-US" dirty="0"/>
              <a:t/>
            </a:r>
            <a:br>
              <a:rPr lang="en-US" dirty="0"/>
            </a:br>
            <a:r>
              <a:rPr lang="en-US" dirty="0"/>
              <a:t/>
            </a:r>
            <a:br>
              <a:rPr lang="en-US" dirty="0"/>
            </a:br>
            <a:r>
              <a:rPr lang="en-US" sz="2400" dirty="0"/>
              <a:t>Hyper-V runs each virtual machine in its own isolated space, which means you can run more than one virtual machine on the same hardware at the same time. You might want to do this to avoid problems such as a crash affecting the other workloads, or to give different people, groups or services access to different systems.</a:t>
            </a:r>
          </a:p>
        </p:txBody>
      </p:sp>
    </p:spTree>
    <p:extLst>
      <p:ext uri="{BB962C8B-B14F-4D97-AF65-F5344CB8AC3E}">
        <p14:creationId xmlns:p14="http://schemas.microsoft.com/office/powerpoint/2010/main" val="86737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What is virtualization</a:t>
            </a:r>
            <a:endParaRPr lang="en-US" sz="3200" dirty="0"/>
          </a:p>
        </p:txBody>
      </p:sp>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1352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What is virtualization</a:t>
            </a:r>
            <a:endParaRPr lang="en-US" sz="3200" dirty="0"/>
          </a:p>
        </p:txBody>
      </p:sp>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012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What is virtualization</a:t>
            </a:r>
            <a:endParaRPr lang="en-US" sz="3200" dirty="0"/>
          </a:p>
        </p:txBody>
      </p:sp>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26384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035246" cy="1724297"/>
          </a:xfrm>
        </p:spPr>
        <p:txBody>
          <a:bodyPr>
            <a:noAutofit/>
          </a:bodyPr>
          <a:lstStyle/>
          <a:p>
            <a:pPr algn="ctr"/>
            <a:r>
              <a:rPr lang="en-US" sz="2000" b="1" dirty="0"/>
              <a:t>Some ways Hyper-V can help </a:t>
            </a:r>
            <a:r>
              <a:rPr lang="en-US" sz="2000" b="1" dirty="0" smtClean="0"/>
              <a:t>you</a:t>
            </a:r>
            <a:br>
              <a:rPr lang="en-US" sz="2000" b="1" dirty="0" smtClean="0"/>
            </a:br>
            <a:r>
              <a:rPr lang="en-US" sz="2000" b="1" dirty="0"/>
              <a:t/>
            </a:r>
            <a:br>
              <a:rPr lang="en-US" sz="2000" b="1" dirty="0"/>
            </a:br>
            <a:r>
              <a:rPr lang="en-US" sz="2000" dirty="0" smtClean="0"/>
              <a:t/>
            </a:r>
            <a:br>
              <a:rPr lang="en-US" sz="2000" dirty="0" smtClean="0"/>
            </a:br>
            <a:r>
              <a:rPr lang="en-US" sz="2000" dirty="0"/>
              <a:t/>
            </a:r>
            <a:br>
              <a:rPr lang="en-US" sz="2000" dirty="0"/>
            </a:br>
            <a:endParaRPr lang="en-US" sz="2000" dirty="0"/>
          </a:p>
        </p:txBody>
      </p:sp>
      <p:sp>
        <p:nvSpPr>
          <p:cNvPr id="3" name="TextBox 2"/>
          <p:cNvSpPr txBox="1"/>
          <p:nvPr/>
        </p:nvSpPr>
        <p:spPr>
          <a:xfrm>
            <a:off x="117565" y="862148"/>
            <a:ext cx="11800115" cy="5078313"/>
          </a:xfrm>
          <a:prstGeom prst="rect">
            <a:avLst/>
          </a:prstGeom>
          <a:noFill/>
        </p:spPr>
        <p:txBody>
          <a:bodyPr wrap="square" rtlCol="0">
            <a:spAutoFit/>
          </a:bodyPr>
          <a:lstStyle/>
          <a:p>
            <a:pPr algn="just"/>
            <a:r>
              <a:rPr lang="en-US" b="1" dirty="0"/>
              <a:t>Establish or expand a private cloud environment.</a:t>
            </a:r>
            <a:r>
              <a:rPr lang="en-US" dirty="0"/>
              <a:t> Provide more flexible, on-demand IT services by moving to or expanding your use of shared resources and adjust utilization as demand changes</a:t>
            </a:r>
            <a:r>
              <a:rPr lang="en-US" dirty="0" smtClean="0"/>
              <a:t>.</a:t>
            </a:r>
          </a:p>
          <a:p>
            <a:pPr algn="just"/>
            <a:endParaRPr lang="en-US" dirty="0"/>
          </a:p>
          <a:p>
            <a:pPr algn="just"/>
            <a:r>
              <a:rPr lang="en-US" b="1" dirty="0"/>
              <a:t>Use your hardware more effectively.</a:t>
            </a:r>
            <a:r>
              <a:rPr lang="en-US" dirty="0"/>
              <a:t> Consolidate servers and workloads onto fewer, more powerful physical computers to use less power and physical space</a:t>
            </a:r>
            <a:r>
              <a:rPr lang="en-US" dirty="0" smtClean="0"/>
              <a:t>.</a:t>
            </a:r>
          </a:p>
          <a:p>
            <a:pPr algn="just"/>
            <a:endParaRPr lang="en-US" dirty="0"/>
          </a:p>
          <a:p>
            <a:pPr algn="just"/>
            <a:r>
              <a:rPr lang="en-US" b="1" dirty="0"/>
              <a:t>Improve business continuity.</a:t>
            </a:r>
            <a:r>
              <a:rPr lang="en-US" dirty="0"/>
              <a:t> Minimize the impact of both scheduled and unscheduled downtime of your workloads</a:t>
            </a:r>
            <a:r>
              <a:rPr lang="en-US" dirty="0" smtClean="0"/>
              <a:t>.</a:t>
            </a:r>
          </a:p>
          <a:p>
            <a:pPr algn="just"/>
            <a:endParaRPr lang="en-US" dirty="0"/>
          </a:p>
          <a:p>
            <a:pPr algn="just"/>
            <a:endParaRPr lang="en-US" dirty="0"/>
          </a:p>
          <a:p>
            <a:pPr algn="just"/>
            <a:r>
              <a:rPr lang="en-US" b="1" dirty="0"/>
              <a:t>Establish or expand a virtual desktop infrastructure (VDI).</a:t>
            </a:r>
            <a:r>
              <a:rPr lang="en-US" dirty="0"/>
              <a:t> Use a centralized desktop strategy with VDI can help you increase business agility and data security, as well as simplify regulatory compliance and manage desktop operating systems and applications. Deploy Hyper-V and Remote Desktop Virtualization Host (RD Virtualization Host) on the same server to make personal virtual desktops or virtual desktop pools available to your users</a:t>
            </a:r>
            <a:r>
              <a:rPr lang="en-US" dirty="0" smtClean="0"/>
              <a:t>.</a:t>
            </a:r>
          </a:p>
          <a:p>
            <a:pPr algn="just"/>
            <a:endParaRPr lang="en-US" dirty="0"/>
          </a:p>
          <a:p>
            <a:pPr algn="just"/>
            <a:r>
              <a:rPr lang="en-US" b="1" dirty="0"/>
              <a:t>Make development and test more efficient.</a:t>
            </a:r>
            <a:r>
              <a:rPr lang="en-US" dirty="0"/>
              <a:t> Reproduce different computing environments without having to buy or maintain all the hardware you'd need if you only used physical systems.</a:t>
            </a:r>
          </a:p>
        </p:txBody>
      </p:sp>
    </p:spTree>
    <p:extLst>
      <p:ext uri="{BB962C8B-B14F-4D97-AF65-F5344CB8AC3E}">
        <p14:creationId xmlns:p14="http://schemas.microsoft.com/office/powerpoint/2010/main" val="17009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What is Hyper-V</a:t>
            </a:r>
            <a:endParaRPr lang="en-US" sz="3200" dirty="0"/>
          </a:p>
        </p:txBody>
      </p:sp>
      <p:pic>
        <p:nvPicPr>
          <p:cNvPr id="3" name="Picture 2"/>
          <p:cNvPicPr>
            <a:picLocks noChangeAspect="1"/>
          </p:cNvPicPr>
          <p:nvPr/>
        </p:nvPicPr>
        <p:blipFill>
          <a:blip r:embed="rId2"/>
          <a:stretch>
            <a:fillRect/>
          </a:stretch>
        </p:blipFill>
        <p:spPr>
          <a:xfrm>
            <a:off x="0" y="1126454"/>
            <a:ext cx="12192000" cy="5731545"/>
          </a:xfrm>
          <a:prstGeom prst="rect">
            <a:avLst/>
          </a:prstGeom>
        </p:spPr>
      </p:pic>
    </p:spTree>
    <p:extLst>
      <p:ext uri="{BB962C8B-B14F-4D97-AF65-F5344CB8AC3E}">
        <p14:creationId xmlns:p14="http://schemas.microsoft.com/office/powerpoint/2010/main" val="349672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Why Hyper-V?</a:t>
            </a:r>
            <a:endParaRPr lang="en-US" sz="3200" dirty="0"/>
          </a:p>
        </p:txBody>
      </p:sp>
      <p:pic>
        <p:nvPicPr>
          <p:cNvPr id="5" name="Picture 4"/>
          <p:cNvPicPr>
            <a:picLocks noChangeAspect="1"/>
          </p:cNvPicPr>
          <p:nvPr/>
        </p:nvPicPr>
        <p:blipFill>
          <a:blip r:embed="rId2"/>
          <a:stretch>
            <a:fillRect/>
          </a:stretch>
        </p:blipFill>
        <p:spPr>
          <a:xfrm>
            <a:off x="0" y="979714"/>
            <a:ext cx="12192000" cy="5878286"/>
          </a:xfrm>
          <a:prstGeom prst="rect">
            <a:avLst/>
          </a:prstGeom>
        </p:spPr>
      </p:pic>
    </p:spTree>
    <p:extLst>
      <p:ext uri="{BB962C8B-B14F-4D97-AF65-F5344CB8AC3E}">
        <p14:creationId xmlns:p14="http://schemas.microsoft.com/office/powerpoint/2010/main" val="305747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fontScale="90000"/>
          </a:bodyPr>
          <a:lstStyle/>
          <a:p>
            <a:pPr algn="ctr"/>
            <a:r>
              <a:rPr lang="en-US" sz="3200" dirty="0" smtClean="0"/>
              <a:t>Hyper-V is available in Microsoft windows</a:t>
            </a:r>
            <a:endParaRPr lang="en-US" sz="3200" dirty="0"/>
          </a:p>
        </p:txBody>
      </p:sp>
      <p:pic>
        <p:nvPicPr>
          <p:cNvPr id="3" name="Picture 2"/>
          <p:cNvPicPr>
            <a:picLocks noChangeAspect="1"/>
          </p:cNvPicPr>
          <p:nvPr/>
        </p:nvPicPr>
        <p:blipFill>
          <a:blip r:embed="rId2"/>
          <a:stretch>
            <a:fillRect/>
          </a:stretch>
        </p:blipFill>
        <p:spPr>
          <a:xfrm>
            <a:off x="0" y="1073190"/>
            <a:ext cx="12192000" cy="5784809"/>
          </a:xfrm>
          <a:prstGeom prst="rect">
            <a:avLst/>
          </a:prstGeom>
        </p:spPr>
      </p:pic>
    </p:spTree>
    <p:extLst>
      <p:ext uri="{BB962C8B-B14F-4D97-AF65-F5344CB8AC3E}">
        <p14:creationId xmlns:p14="http://schemas.microsoft.com/office/powerpoint/2010/main" val="2463577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a:bodyPr>
          <a:lstStyle/>
          <a:p>
            <a:pPr algn="ctr"/>
            <a:r>
              <a:rPr lang="en-US" sz="3200" dirty="0" smtClean="0"/>
              <a:t>How to install Hyper-V in Windows 10</a:t>
            </a:r>
            <a:endParaRPr lang="en-US" sz="3200" dirty="0"/>
          </a:p>
        </p:txBody>
      </p:sp>
      <p:sp>
        <p:nvSpPr>
          <p:cNvPr id="3" name="TextBox 2"/>
          <p:cNvSpPr txBox="1"/>
          <p:nvPr/>
        </p:nvSpPr>
        <p:spPr>
          <a:xfrm>
            <a:off x="2220686" y="1201783"/>
            <a:ext cx="8010970" cy="4801314"/>
          </a:xfrm>
          <a:prstGeom prst="rect">
            <a:avLst/>
          </a:prstGeom>
          <a:noFill/>
        </p:spPr>
        <p:txBody>
          <a:bodyPr wrap="square" rtlCol="0">
            <a:spAutoFit/>
          </a:bodyPr>
          <a:lstStyle/>
          <a:p>
            <a:r>
              <a:rPr lang="en-US" sz="2400" dirty="0" smtClean="0"/>
              <a:t>Before starting the installation you must enable the virtualization feature in Windows BIOS. </a:t>
            </a:r>
          </a:p>
          <a:p>
            <a:endParaRPr lang="en-US" sz="2400" dirty="0" smtClean="0"/>
          </a:p>
          <a:p>
            <a:endParaRPr lang="en-US" sz="2400" dirty="0"/>
          </a:p>
          <a:p>
            <a:r>
              <a:rPr lang="en-US" sz="2400" dirty="0" smtClean="0"/>
              <a:t>1. Reboot </a:t>
            </a:r>
            <a:r>
              <a:rPr lang="en-US" sz="2400" dirty="0"/>
              <a:t>your Computer and Press the BIOS Key. ...</a:t>
            </a:r>
          </a:p>
          <a:p>
            <a:r>
              <a:rPr lang="en-US" sz="2400" dirty="0" smtClean="0"/>
              <a:t>2. Locate </a:t>
            </a:r>
            <a:r>
              <a:rPr lang="en-US" sz="2400" dirty="0"/>
              <a:t>the section for CPU configuration. </a:t>
            </a:r>
            <a:r>
              <a:rPr lang="en-US" sz="2400" dirty="0" smtClean="0"/>
              <a:t>...</a:t>
            </a:r>
          </a:p>
          <a:p>
            <a:endParaRPr lang="en-US" sz="2400" dirty="0"/>
          </a:p>
          <a:p>
            <a:r>
              <a:rPr lang="en-US" sz="2400" dirty="0" smtClean="0"/>
              <a:t>3. Find </a:t>
            </a:r>
            <a:r>
              <a:rPr lang="en-US" sz="2400" dirty="0"/>
              <a:t>the Settings for Virtualization. ...</a:t>
            </a:r>
          </a:p>
          <a:p>
            <a:r>
              <a:rPr lang="en-US" sz="2400" dirty="0" smtClean="0"/>
              <a:t>4. Select </a:t>
            </a:r>
            <a:r>
              <a:rPr lang="en-US" sz="2400" dirty="0"/>
              <a:t>the Option for Enabling Virtualization. </a:t>
            </a:r>
            <a:r>
              <a:rPr lang="en-US" sz="2400" dirty="0" smtClean="0"/>
              <a:t>...</a:t>
            </a:r>
          </a:p>
          <a:p>
            <a:endParaRPr lang="en-US" sz="2400" dirty="0"/>
          </a:p>
          <a:p>
            <a:r>
              <a:rPr lang="en-US" sz="2400" dirty="0" smtClean="0"/>
              <a:t>5. Save </a:t>
            </a:r>
            <a:r>
              <a:rPr lang="en-US" sz="2400" dirty="0"/>
              <a:t>the Changes You Have Made. ...</a:t>
            </a:r>
          </a:p>
          <a:p>
            <a:r>
              <a:rPr lang="en-US" sz="2400" dirty="0" smtClean="0"/>
              <a:t>6. Exit </a:t>
            </a:r>
            <a:r>
              <a:rPr lang="en-US" sz="2400" dirty="0"/>
              <a:t>Your BIOS and Reboot Your Computer.</a:t>
            </a:r>
          </a:p>
          <a:p>
            <a:pPr marL="342900" indent="-342900">
              <a:buAutoNum type="arabicPeriod"/>
            </a:pPr>
            <a:endParaRPr lang="en-US" dirty="0"/>
          </a:p>
        </p:txBody>
      </p:sp>
    </p:spTree>
    <p:extLst>
      <p:ext uri="{BB962C8B-B14F-4D97-AF65-F5344CB8AC3E}">
        <p14:creationId xmlns:p14="http://schemas.microsoft.com/office/powerpoint/2010/main" val="2392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fontScale="90000"/>
          </a:bodyPr>
          <a:lstStyle/>
          <a:p>
            <a:pPr algn="ctr"/>
            <a:r>
              <a:rPr lang="en-US" sz="3200" dirty="0" smtClean="0"/>
              <a:t>After restart the computer then Open </a:t>
            </a:r>
            <a:r>
              <a:rPr lang="en-US" sz="3200" u="sng" dirty="0" smtClean="0">
                <a:solidFill>
                  <a:srgbClr val="0070C0"/>
                </a:solidFill>
              </a:rPr>
              <a:t>control panel </a:t>
            </a:r>
            <a:r>
              <a:rPr lang="en-US" sz="3200" dirty="0" smtClean="0"/>
              <a:t>and then select </a:t>
            </a:r>
            <a:r>
              <a:rPr lang="en-US" sz="3200" u="sng" dirty="0" smtClean="0">
                <a:solidFill>
                  <a:srgbClr val="0070C0"/>
                </a:solidFill>
              </a:rPr>
              <a:t>programs</a:t>
            </a:r>
            <a:endParaRPr lang="en-US" sz="3200" u="sng" dirty="0">
              <a:solidFill>
                <a:srgbClr val="0070C0"/>
              </a:solidFill>
            </a:endParaRPr>
          </a:p>
        </p:txBody>
      </p:sp>
      <p:pic>
        <p:nvPicPr>
          <p:cNvPr id="5" name="Picture 4"/>
          <p:cNvPicPr>
            <a:picLocks noChangeAspect="1"/>
          </p:cNvPicPr>
          <p:nvPr/>
        </p:nvPicPr>
        <p:blipFill>
          <a:blip r:embed="rId2"/>
          <a:stretch>
            <a:fillRect/>
          </a:stretch>
        </p:blipFill>
        <p:spPr>
          <a:xfrm>
            <a:off x="0" y="1071154"/>
            <a:ext cx="12192000" cy="5786846"/>
          </a:xfrm>
          <a:prstGeom prst="rect">
            <a:avLst/>
          </a:prstGeom>
        </p:spPr>
      </p:pic>
    </p:spTree>
    <p:extLst>
      <p:ext uri="{BB962C8B-B14F-4D97-AF65-F5344CB8AC3E}">
        <p14:creationId xmlns:p14="http://schemas.microsoft.com/office/powerpoint/2010/main" val="422611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169817"/>
            <a:ext cx="8637073" cy="809897"/>
          </a:xfrm>
        </p:spPr>
        <p:txBody>
          <a:bodyPr>
            <a:normAutofit fontScale="90000"/>
          </a:bodyPr>
          <a:lstStyle/>
          <a:p>
            <a:pPr algn="ctr"/>
            <a:r>
              <a:rPr lang="en-US" sz="3200" dirty="0" smtClean="0"/>
              <a:t>Click on </a:t>
            </a:r>
            <a:r>
              <a:rPr lang="en-US" sz="3200" u="sng" dirty="0" smtClean="0">
                <a:solidFill>
                  <a:srgbClr val="0070C0"/>
                </a:solidFill>
              </a:rPr>
              <a:t>turn windows features on or off</a:t>
            </a:r>
            <a:endParaRPr lang="en-US" sz="3200" u="sng" dirty="0">
              <a:solidFill>
                <a:srgbClr val="0070C0"/>
              </a:solidFill>
            </a:endParaRPr>
          </a:p>
        </p:txBody>
      </p:sp>
      <p:pic>
        <p:nvPicPr>
          <p:cNvPr id="3" name="Picture 2"/>
          <p:cNvPicPr>
            <a:picLocks noChangeAspect="1"/>
          </p:cNvPicPr>
          <p:nvPr/>
        </p:nvPicPr>
        <p:blipFill>
          <a:blip r:embed="rId2"/>
          <a:stretch>
            <a:fillRect/>
          </a:stretch>
        </p:blipFill>
        <p:spPr>
          <a:xfrm>
            <a:off x="0" y="1207498"/>
            <a:ext cx="12192000" cy="5650502"/>
          </a:xfrm>
          <a:prstGeom prst="rect">
            <a:avLst/>
          </a:prstGeom>
        </p:spPr>
      </p:pic>
    </p:spTree>
    <p:extLst>
      <p:ext uri="{BB962C8B-B14F-4D97-AF65-F5344CB8AC3E}">
        <p14:creationId xmlns:p14="http://schemas.microsoft.com/office/powerpoint/2010/main" val="26744949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203</TotalTime>
  <Words>187</Words>
  <Application>Microsoft Office PowerPoint</Application>
  <PresentationFormat>Widescreen</PresentationFormat>
  <Paragraphs>41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Gallery</vt:lpstr>
      <vt:lpstr>What is virtualization</vt:lpstr>
      <vt:lpstr>Hyper-V   </vt:lpstr>
      <vt:lpstr>Some ways Hyper-V can help you    </vt:lpstr>
      <vt:lpstr>What is Hyper-V</vt:lpstr>
      <vt:lpstr>Why Hyper-V?</vt:lpstr>
      <vt:lpstr>Hyper-V is available in Microsoft windows</vt:lpstr>
      <vt:lpstr>How to install Hyper-V in Windows 10</vt:lpstr>
      <vt:lpstr>After restart the computer then Open control panel and then select programs</vt:lpstr>
      <vt:lpstr>Click on turn windows features on or off</vt:lpstr>
      <vt:lpstr>Check on Hyper-V option and click ok</vt:lpstr>
      <vt:lpstr>Please Wait for 2 to 3 minutes</vt:lpstr>
      <vt:lpstr>Click on Restart now</vt:lpstr>
      <vt:lpstr>Hyper-V Installation in windows server 2012  </vt:lpstr>
      <vt:lpstr>PowerPoint Presentation</vt:lpstr>
      <vt:lpstr>PowerPoint Presentation</vt:lpstr>
      <vt:lpstr>PowerPoint Presentation</vt:lpstr>
      <vt:lpstr>PowerPoint Presentation</vt:lpstr>
      <vt:lpstr>PowerPoint Presentation</vt:lpstr>
      <vt:lpstr>PowerPoint Presentation</vt:lpstr>
      <vt:lpstr>What is virtualization</vt:lpstr>
      <vt:lpstr>What is virtualization</vt:lpstr>
      <vt:lpstr>What is virtualization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virtualization</dc:title>
  <dc:creator>Fahad Burhan</dc:creator>
  <cp:lastModifiedBy>Student</cp:lastModifiedBy>
  <cp:revision>32</cp:revision>
  <dcterms:created xsi:type="dcterms:W3CDTF">2022-10-20T06:30:18Z</dcterms:created>
  <dcterms:modified xsi:type="dcterms:W3CDTF">2023-10-13T07:03:52Z</dcterms:modified>
</cp:coreProperties>
</file>